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1"/>
    <p:sldMasterId id="2147483749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7" r:id="rId13"/>
    <p:sldId id="274" r:id="rId14"/>
    <p:sldId id="269" r:id="rId15"/>
    <p:sldId id="267" r:id="rId16"/>
    <p:sldId id="268" r:id="rId17"/>
    <p:sldId id="276" r:id="rId18"/>
    <p:sldId id="270" r:id="rId19"/>
  </p:sldIdLst>
  <p:sldSz cx="9144000" cy="6858000" type="screen4x3"/>
  <p:notesSz cx="6858000" cy="9144000"/>
  <p:embeddedFontLst>
    <p:embeddedFont>
      <p:font typeface="Franklin Gothic Book" pitchFamily="34" charset="0"/>
      <p:regular r:id="rId21"/>
      <p: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Wingdings 2" pitchFamily="18" charset="2"/>
      <p:regular r:id="rId2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DA391-482B-45CB-9826-A34C54499477}" type="datetimeFigureOut">
              <a:rPr lang="pt-BR" smtClean="0"/>
              <a:pPr/>
              <a:t>08/12/2011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E6A2-2FA8-47DD-B953-2086EED7974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81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3E6A2-2FA8-47DD-B953-2086EED7974F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03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3E6A2-2FA8-47DD-B953-2086EED7974F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03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3E6A2-2FA8-47DD-B953-2086EED7974F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03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3E6A2-2FA8-47DD-B953-2086EED7974F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03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3E6A2-2FA8-47DD-B953-2086EED7974F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0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3E6A2-2FA8-47DD-B953-2086EED7974F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03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3E6A2-2FA8-47DD-B953-2086EED7974F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3E6A2-2FA8-47DD-B953-2086EED7974F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03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3E6A2-2FA8-47DD-B953-2086EED7974F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03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3E6A2-2FA8-47DD-B953-2086EED7974F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0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latin typeface="Calibri" pitchFamily="34" charset="0"/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5"/>
          </p:nvPr>
        </p:nvSpPr>
        <p:spPr>
          <a:xfrm>
            <a:off x="285750" y="1214421"/>
            <a:ext cx="8572500" cy="5214953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12/8/2011</a:t>
            </a:fld>
            <a:endParaRPr lang="en-US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12/8/2011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12/8/2011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0106B4A3-4212-4E39-93DE-E053E8F69C28}" type="datetimeFigureOut">
              <a:rPr lang="en-US" smtClean="0"/>
              <a:pPr/>
              <a:t>12/8/2011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12/8/2011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12/8/2011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285750" y="1214438"/>
            <a:ext cx="8572500" cy="5214937"/>
          </a:xfrm>
        </p:spPr>
        <p:txBody>
          <a:bodyPr/>
          <a:lstStyle>
            <a:lvl1pPr>
              <a:buNone/>
              <a:defRPr sz="2000">
                <a:solidFill>
                  <a:srgbClr val="2E2E2E"/>
                </a:solidFill>
              </a:defRPr>
            </a:lvl1pPr>
            <a:lvl2pPr>
              <a:defRPr sz="1800">
                <a:solidFill>
                  <a:srgbClr val="2E2E2E"/>
                </a:solidFill>
              </a:defRPr>
            </a:lvl2pPr>
            <a:lvl3pPr>
              <a:defRPr sz="1600">
                <a:solidFill>
                  <a:srgbClr val="2E2E2E"/>
                </a:solidFill>
              </a:defRPr>
            </a:lvl3pPr>
            <a:lvl4pPr>
              <a:defRPr sz="1400">
                <a:solidFill>
                  <a:srgbClr val="2E2E2E"/>
                </a:solidFill>
              </a:defRPr>
            </a:lvl4pPr>
            <a:lvl5pPr>
              <a:defRPr sz="1200">
                <a:solidFill>
                  <a:srgbClr val="2E2E2E"/>
                </a:solidFill>
              </a:defRPr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4"/>
          </p:nvPr>
        </p:nvSpPr>
        <p:spPr>
          <a:xfrm>
            <a:off x="8702675" y="6616700"/>
            <a:ext cx="490538" cy="365125"/>
          </a:xfrm>
        </p:spPr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285720" y="1214422"/>
            <a:ext cx="8572559" cy="521497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4pPr>
              <a:defRPr sz="1800"/>
            </a:lvl4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E700DB3-DBF0-4086-B675-117E7A9610B8}" type="datetimeFigureOut">
              <a:rPr lang="pt-BR" smtClean="0"/>
              <a:pPr/>
              <a:t>08/12/2011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08/12/2011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12/8/2011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12/8/2011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12/8/2011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12/8/2011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0"/>
            <a:ext cx="9144000" cy="928670"/>
          </a:xfrm>
          <a:prstGeom prst="rect">
            <a:avLst/>
          </a:prstGeom>
          <a:gradFill>
            <a:gsLst>
              <a:gs pos="0">
                <a:srgbClr val="EEEBE2"/>
              </a:gs>
              <a:gs pos="50000">
                <a:srgbClr val="E5E0C9"/>
              </a:gs>
              <a:gs pos="100000">
                <a:srgbClr val="D0CBB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pt-BR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6643702" y="0"/>
            <a:ext cx="2500298" cy="92867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285720" y="1214422"/>
            <a:ext cx="8543956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02675" y="6616700"/>
            <a:ext cx="4905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 b="1" smtClean="0">
                <a:solidFill>
                  <a:schemeClr val="tx1"/>
                </a:solidFill>
                <a:latin typeface="+mn-lt"/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29" name="Espaço Reservado para Título 12"/>
          <p:cNvSpPr>
            <a:spLocks noGrp="1"/>
          </p:cNvSpPr>
          <p:nvPr>
            <p:ph type="title"/>
          </p:nvPr>
        </p:nvSpPr>
        <p:spPr bwMode="auto">
          <a:xfrm>
            <a:off x="285720" y="116570"/>
            <a:ext cx="621510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 smtClean="0"/>
              <a:t>Clique para editar o estilo do título mestre</a:t>
            </a:r>
          </a:p>
        </p:txBody>
      </p:sp>
      <p:cxnSp>
        <p:nvCxnSpPr>
          <p:cNvPr id="26" name="Conector reto 25"/>
          <p:cNvCxnSpPr/>
          <p:nvPr/>
        </p:nvCxnSpPr>
        <p:spPr>
          <a:xfrm rot="5400000">
            <a:off x="6179367" y="451635"/>
            <a:ext cx="928670" cy="0"/>
          </a:xfrm>
          <a:prstGeom prst="line">
            <a:avLst/>
          </a:prstGeom>
          <a:ln>
            <a:solidFill>
              <a:srgbClr val="867F62">
                <a:alpha val="2274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marlon.tomio\Desktop\logo brava\2010-2011\BRAVA-branco-PP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69530" y="271281"/>
            <a:ext cx="1867450" cy="396429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252423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76092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76092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76092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76092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A5002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A5002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A5002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A5002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252423"/>
          </a:solidFill>
          <a:latin typeface="+mj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rgbClr val="252423"/>
          </a:solidFill>
          <a:latin typeface="+mj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252423"/>
          </a:solidFill>
          <a:latin typeface="+mj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rgbClr val="252423"/>
          </a:solidFill>
          <a:latin typeface="+mj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rgbClr val="25242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a liv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637BB6B-EE1B-48FB-8575-0D55C373DE88}" type="datetimeFigureOut">
              <a:rPr lang="en-US" smtClean="0"/>
              <a:pPr/>
              <a:t>12/8/2011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348880"/>
            <a:ext cx="8640960" cy="648072"/>
          </a:xfrm>
        </p:spPr>
        <p:txBody>
          <a:bodyPr>
            <a:normAutofit fontScale="90000"/>
          </a:bodyPr>
          <a:lstStyle/>
          <a:p>
            <a:pPr algn="ctr" hangingPunct="0"/>
            <a:r>
              <a:rPr lang="pt-BR" sz="3200" dirty="0" smtClean="0"/>
              <a:t>DESENVOLVIMENTO DE SOFTWARE PARA GERENCIAR A EMPRESA HS TÊXTIL</a:t>
            </a:r>
            <a:endParaRPr lang="pt-BR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54597" y="5008449"/>
            <a:ext cx="6400800" cy="622920"/>
          </a:xfrm>
        </p:spPr>
        <p:txBody>
          <a:bodyPr>
            <a:normAutofit lnSpcReduction="10000"/>
          </a:bodyPr>
          <a:lstStyle/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Aluno: Emir Marques de Liz</a:t>
            </a:r>
          </a:p>
          <a:p>
            <a:pPr algn="ctr"/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Professora: Vanessa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Collere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956372" y="5661248"/>
            <a:ext cx="1197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Univille 2011</a:t>
            </a:r>
            <a:endParaRPr lang="pt-B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12969" y="383297"/>
            <a:ext cx="70840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FUNDAÇÃO EDUCACIONAL DA REGIÃO DE JOINVILLE - FURJ</a:t>
            </a:r>
          </a:p>
          <a:p>
            <a:pPr algn="ctr"/>
            <a:r>
              <a:rPr lang="pt-BR" b="1" dirty="0"/>
              <a:t>UNIVERSIDADE DA REGIÃO DE JOINVILLE - UNIVILLE</a:t>
            </a:r>
          </a:p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615416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PRINCIPAIS CASOS DE USO</a:t>
            </a:r>
            <a:endParaRPr lang="pt-BR" sz="3200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</p:nvPr>
        </p:nvGraphicFramePr>
        <p:xfrm>
          <a:off x="395536" y="1484784"/>
          <a:ext cx="8280920" cy="5112567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2177034"/>
                <a:gridCol w="6103886"/>
              </a:tblGrid>
              <a:tr h="568063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 dirty="0"/>
                        <a:t>Ator</a:t>
                      </a:r>
                      <a:endParaRPr lang="pt-BR" sz="1100" b="1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 dirty="0"/>
                        <a:t>Definição</a:t>
                      </a:r>
                      <a:endParaRPr lang="pt-BR" sz="1100" b="1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13612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 dirty="0"/>
                        <a:t>Aux. Administrativo</a:t>
                      </a:r>
                      <a:endParaRPr lang="pt-BR" sz="1100" b="1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 dirty="0"/>
                        <a:t>Responsável por manter cadastro de cargos, clientes, fornecedores, situação do pedido e a forma de pagamento.</a:t>
                      </a:r>
                      <a:endParaRPr lang="pt-BR" sz="1100" b="1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13612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/>
                        <a:t>Administrador</a:t>
                      </a:r>
                      <a:endParaRPr lang="pt-BR" sz="1100" b="1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 dirty="0"/>
                        <a:t>Responsável por manter o acesso ao sistema, o caixa, relatórios e as promoções.</a:t>
                      </a:r>
                      <a:endParaRPr lang="pt-BR" sz="1100" b="1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8063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/>
                        <a:t>Aux. Estoque</a:t>
                      </a:r>
                      <a:endParaRPr lang="pt-BR" sz="1100" b="1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 dirty="0"/>
                        <a:t>Responsável por manter estoque e produtos.</a:t>
                      </a:r>
                      <a:endParaRPr lang="pt-BR" sz="1100" b="1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8063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/>
                        <a:t>Fornecedor</a:t>
                      </a:r>
                      <a:endParaRPr lang="pt-BR" sz="1100" b="1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 dirty="0"/>
                        <a:t>Responsável por informar cotação.</a:t>
                      </a:r>
                      <a:endParaRPr lang="pt-BR" sz="1100" b="1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13612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/>
                        <a:t>Representante</a:t>
                      </a:r>
                      <a:endParaRPr lang="pt-BR" sz="1100" b="1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600" dirty="0"/>
                        <a:t>Responsável por realizar as vendas, consultar estoque, manter orçamento, consultar Serasa.</a:t>
                      </a:r>
                      <a:endParaRPr lang="pt-BR" sz="1100" b="1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771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2420888"/>
            <a:ext cx="7920880" cy="2295128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Demonstração FUNCIONALIDADES DO SISTEMA</a:t>
            </a:r>
            <a:br>
              <a:rPr lang="pt-BR" sz="48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0890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mpilad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51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3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Ganhos com o novo sistema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Processos automatizados</a:t>
            </a:r>
          </a:p>
          <a:p>
            <a:endParaRPr lang="pt-BR" dirty="0"/>
          </a:p>
          <a:p>
            <a:r>
              <a:rPr lang="pt-BR" dirty="0" smtClean="0"/>
              <a:t>Estoque atualizado em tempo real</a:t>
            </a:r>
          </a:p>
          <a:p>
            <a:endParaRPr lang="pt-BR" dirty="0"/>
          </a:p>
          <a:p>
            <a:r>
              <a:rPr lang="pt-BR" dirty="0" smtClean="0"/>
              <a:t>Possibilidade de extrair indicadores</a:t>
            </a:r>
          </a:p>
          <a:p>
            <a:endParaRPr lang="pt-BR" dirty="0"/>
          </a:p>
          <a:p>
            <a:r>
              <a:rPr lang="pt-BR" dirty="0" smtClean="0"/>
              <a:t>Possibilidade de criar ações com base nesses indicadores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5689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Ganhos com o novo sistema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Sintonia com fornecedores </a:t>
            </a:r>
          </a:p>
          <a:p>
            <a:endParaRPr lang="pt-BR" dirty="0"/>
          </a:p>
          <a:p>
            <a:r>
              <a:rPr lang="pt-BR" dirty="0" smtClean="0"/>
              <a:t>Baixa inadimplência </a:t>
            </a:r>
          </a:p>
          <a:p>
            <a:endParaRPr lang="pt-BR" dirty="0"/>
          </a:p>
          <a:p>
            <a:r>
              <a:rPr lang="pt-BR" dirty="0" smtClean="0"/>
              <a:t>Exposição a empresa a novos mercados.</a:t>
            </a:r>
          </a:p>
          <a:p>
            <a:pPr marL="36576" indent="0">
              <a:buNone/>
            </a:pPr>
            <a:endParaRPr lang="pt-BR" dirty="0" smtClean="0"/>
          </a:p>
          <a:p>
            <a:r>
              <a:rPr lang="pt-BR" dirty="0" smtClean="0"/>
              <a:t>Centralização de informações.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3131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Conclusão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Objetivos projeto alcançados</a:t>
            </a:r>
          </a:p>
          <a:p>
            <a:endParaRPr lang="pt-BR" dirty="0"/>
          </a:p>
          <a:p>
            <a:r>
              <a:rPr lang="pt-BR" dirty="0" smtClean="0"/>
              <a:t>O sistema irá auxiliar o crescimento da empresa</a:t>
            </a:r>
          </a:p>
          <a:p>
            <a:endParaRPr lang="pt-BR" dirty="0" smtClean="0"/>
          </a:p>
          <a:p>
            <a:r>
              <a:rPr lang="pt-BR" dirty="0" smtClean="0"/>
              <a:t>A utilização de um sistema de apoio ao processo de decisão </a:t>
            </a:r>
            <a:r>
              <a:rPr lang="pt-BR" dirty="0"/>
              <a:t>n</a:t>
            </a:r>
            <a:r>
              <a:rPr lang="pt-BR" dirty="0" smtClean="0"/>
              <a:t>as empresas é um diferencial competitivo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1735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Referências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 lnSpcReduction="10000"/>
          </a:bodyPr>
          <a:lstStyle/>
          <a:p>
            <a:r>
              <a:rPr lang="pt-BR" sz="1800" dirty="0"/>
              <a:t>FOWLER, Martin. </a:t>
            </a:r>
            <a:r>
              <a:rPr lang="pt-BR" sz="1800" b="1" dirty="0"/>
              <a:t>UML essencial: um breve guia para a linguagem-padrão de modelagem de objetos</a:t>
            </a:r>
            <a:r>
              <a:rPr lang="pt-BR" sz="1800" dirty="0"/>
              <a:t>. Porto Alegre: </a:t>
            </a:r>
            <a:r>
              <a:rPr lang="pt-BR" sz="1800" dirty="0" err="1"/>
              <a:t>Bookman</a:t>
            </a:r>
            <a:r>
              <a:rPr lang="pt-BR" sz="1800" dirty="0"/>
              <a:t>, 2004</a:t>
            </a:r>
            <a:r>
              <a:rPr lang="pt-BR" sz="1800" dirty="0" smtClean="0"/>
              <a:t>.</a:t>
            </a:r>
          </a:p>
          <a:p>
            <a:endParaRPr lang="pt-BR" sz="1800" dirty="0"/>
          </a:p>
          <a:p>
            <a:r>
              <a:rPr lang="en-US" sz="1800" dirty="0"/>
              <a:t>HORSTMANN, Cay. </a:t>
            </a:r>
            <a:r>
              <a:rPr lang="pt-BR" sz="1800" b="1" dirty="0"/>
              <a:t>Padrões e Projeto Orientados a objetos</a:t>
            </a:r>
            <a:r>
              <a:rPr lang="pt-BR" sz="1800" dirty="0"/>
              <a:t>. Porto Alegre: </a:t>
            </a:r>
            <a:r>
              <a:rPr lang="pt-BR" sz="1800" dirty="0" err="1"/>
              <a:t>Bookman</a:t>
            </a:r>
            <a:r>
              <a:rPr lang="pt-BR" sz="1800" dirty="0"/>
              <a:t>, 2006</a:t>
            </a:r>
            <a:r>
              <a:rPr lang="pt-BR" sz="1800" dirty="0" smtClean="0"/>
              <a:t>.</a:t>
            </a:r>
          </a:p>
          <a:p>
            <a:endParaRPr lang="pt-BR" sz="1800" dirty="0"/>
          </a:p>
          <a:p>
            <a:r>
              <a:rPr lang="pt-BR" sz="1800" dirty="0"/>
              <a:t>LAUDON, Kenneth C.; LAUDON, Jane </a:t>
            </a:r>
            <a:r>
              <a:rPr lang="pt-BR" sz="1800" dirty="0" err="1"/>
              <a:t>Price</a:t>
            </a:r>
            <a:r>
              <a:rPr lang="pt-BR" sz="1800" dirty="0"/>
              <a:t>. </a:t>
            </a:r>
            <a:r>
              <a:rPr lang="pt-BR" sz="1800" b="1" dirty="0"/>
              <a:t>Gerenciamento de sistemas de informação</a:t>
            </a:r>
            <a:r>
              <a:rPr lang="pt-BR" sz="1800" dirty="0"/>
              <a:t>. Rio de </a:t>
            </a:r>
            <a:r>
              <a:rPr lang="pt-BR" sz="1800" dirty="0" err="1" smtClean="0"/>
              <a:t>Já.neiro</a:t>
            </a:r>
            <a:r>
              <a:rPr lang="pt-BR" sz="1800" dirty="0"/>
              <a:t>: LTC, </a:t>
            </a:r>
            <a:r>
              <a:rPr lang="pt-BR" sz="1800" dirty="0" smtClean="0"/>
              <a:t>1999</a:t>
            </a:r>
          </a:p>
          <a:p>
            <a:endParaRPr lang="pt-BR" sz="1800" dirty="0"/>
          </a:p>
          <a:p>
            <a:r>
              <a:rPr lang="pt-BR" sz="1800" dirty="0"/>
              <a:t>PALMISANO, </a:t>
            </a:r>
            <a:r>
              <a:rPr lang="pt-BR" sz="1800" dirty="0" err="1"/>
              <a:t>Angelo</a:t>
            </a:r>
            <a:r>
              <a:rPr lang="pt-BR" sz="1800" dirty="0"/>
              <a:t>; ROSINI Alessandro Marco. </a:t>
            </a:r>
            <a:r>
              <a:rPr lang="pt-BR" sz="1800" b="1" dirty="0"/>
              <a:t>Administração de Sistemas de Informação e a Gestão do Conhecimento</a:t>
            </a:r>
            <a:r>
              <a:rPr lang="pt-BR" sz="1800" dirty="0"/>
              <a:t>. São Paulo: Pioneira Thomson Learning, </a:t>
            </a:r>
            <a:r>
              <a:rPr lang="pt-BR" sz="1800" dirty="0" smtClean="0"/>
              <a:t>2003</a:t>
            </a:r>
          </a:p>
          <a:p>
            <a:endParaRPr lang="pt-BR" sz="1800" dirty="0"/>
          </a:p>
          <a:p>
            <a:r>
              <a:rPr lang="pt-BR" sz="1800" dirty="0"/>
              <a:t>PEREIRA, Lucio Camilo Oliveira; SILVA, Michel Lourenço. </a:t>
            </a:r>
            <a:r>
              <a:rPr lang="pt-BR" sz="1800" b="1" dirty="0" err="1"/>
              <a:t>Android</a:t>
            </a:r>
            <a:r>
              <a:rPr lang="pt-BR" sz="1800" b="1" dirty="0"/>
              <a:t> para desenvolvedores</a:t>
            </a:r>
            <a:r>
              <a:rPr lang="pt-BR" sz="1800" dirty="0"/>
              <a:t>. Rio de Janeiro: </a:t>
            </a:r>
            <a:r>
              <a:rPr lang="pt-BR" sz="1800" dirty="0" err="1"/>
              <a:t>Brasport</a:t>
            </a:r>
            <a:r>
              <a:rPr lang="pt-BR" sz="1800" dirty="0"/>
              <a:t>, 2009.</a:t>
            </a:r>
          </a:p>
          <a:p>
            <a:endParaRPr lang="pt-BR" sz="1800" dirty="0" smtClean="0"/>
          </a:p>
        </p:txBody>
      </p:sp>
    </p:spTree>
    <p:extLst>
      <p:ext uri="{BB962C8B-B14F-4D97-AF65-F5344CB8AC3E}">
        <p14:creationId xmlns:p14="http://schemas.microsoft.com/office/powerpoint/2010/main" val="1031735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" indent="0" algn="ctr">
              <a:buNone/>
            </a:pPr>
            <a:endParaRPr lang="pt-BR" dirty="0" smtClean="0"/>
          </a:p>
          <a:p>
            <a:pPr marL="36576" indent="0" algn="ctr">
              <a:buNone/>
            </a:pPr>
            <a:endParaRPr lang="pt-BR" dirty="0"/>
          </a:p>
          <a:p>
            <a:pPr marL="36576" indent="0" algn="ctr">
              <a:buNone/>
            </a:pPr>
            <a:r>
              <a:rPr lang="pt-BR" dirty="0" smtClean="0"/>
              <a:t>Muito Obrigado!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2019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AGENDA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Sobre o local de estágio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Tema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Problemas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Objetivos</a:t>
            </a:r>
          </a:p>
          <a:p>
            <a:pPr>
              <a:lnSpc>
                <a:spcPct val="150000"/>
              </a:lnSpc>
            </a:pPr>
            <a:r>
              <a:rPr lang="pt-BR" dirty="0"/>
              <a:t>A</a:t>
            </a:r>
            <a:r>
              <a:rPr lang="pt-BR" dirty="0" smtClean="0"/>
              <a:t>mbiente empresa </a:t>
            </a:r>
            <a:r>
              <a:rPr lang="pt-BR" dirty="0" err="1" smtClean="0"/>
              <a:t>pré</a:t>
            </a:r>
            <a:r>
              <a:rPr lang="pt-BR" dirty="0" smtClean="0"/>
              <a:t>-sistema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AGENDA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P</a:t>
            </a:r>
            <a:r>
              <a:rPr lang="pt-BR" dirty="0" smtClean="0"/>
              <a:t>rincipais casos de uso</a:t>
            </a:r>
          </a:p>
          <a:p>
            <a:pPr>
              <a:lnSpc>
                <a:spcPct val="150000"/>
              </a:lnSpc>
            </a:pPr>
            <a:r>
              <a:rPr lang="pt-BR" dirty="0"/>
              <a:t>Demonstração sistema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Ganhos </a:t>
            </a:r>
            <a:r>
              <a:rPr lang="pt-BR" dirty="0"/>
              <a:t>com o novo sistema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Conclusão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Referências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Sobre o local de estágio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HS Têxtil 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Principal ramo produção e vendas de artigos têxteis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Fundada no ano de 1996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Seus principais clientes estão situados em Joinville-SC e região.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Imagem 3" descr="HSTexti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0272" y="188640"/>
            <a:ext cx="1971429" cy="10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pt-BR" sz="32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16832"/>
            <a:ext cx="7787208" cy="4209331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dirty="0"/>
              <a:t>Desenvolvimento de software para gerenciar as rotinas de venda e produção da empresa e auxiliar no processo de tomada de decisão visando criar novas ofertas de produtos.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Problemas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Controle estoque</a:t>
            </a:r>
          </a:p>
          <a:p>
            <a:pPr marL="36576" indent="0">
              <a:buNone/>
            </a:pPr>
            <a:endParaRPr lang="pt-BR" dirty="0" smtClean="0"/>
          </a:p>
          <a:p>
            <a:r>
              <a:rPr lang="pt-BR" dirty="0" smtClean="0"/>
              <a:t>Processo tomada decisão</a:t>
            </a:r>
          </a:p>
          <a:p>
            <a:endParaRPr lang="pt-BR" dirty="0"/>
          </a:p>
          <a:p>
            <a:r>
              <a:rPr lang="pt-BR" dirty="0" smtClean="0"/>
              <a:t>Contato clientes</a:t>
            </a:r>
          </a:p>
          <a:p>
            <a:endParaRPr lang="pt-BR" dirty="0" smtClean="0"/>
          </a:p>
          <a:p>
            <a:r>
              <a:rPr lang="pt-BR" dirty="0" smtClean="0"/>
              <a:t>Processos manuais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2120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objetivos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4525963"/>
          </a:xfrm>
        </p:spPr>
        <p:txBody>
          <a:bodyPr/>
          <a:lstStyle/>
          <a:p>
            <a:endParaRPr lang="pt-BR" dirty="0" smtClean="0"/>
          </a:p>
          <a:p>
            <a:r>
              <a:rPr lang="pt-BR" dirty="0" smtClean="0"/>
              <a:t>Desenvolver um sistema de informação</a:t>
            </a:r>
          </a:p>
          <a:p>
            <a:endParaRPr lang="pt-BR" dirty="0" smtClean="0"/>
          </a:p>
          <a:p>
            <a:r>
              <a:rPr lang="pt-BR" dirty="0" smtClean="0"/>
              <a:t>Sistematizar processos da empresa HS</a:t>
            </a:r>
          </a:p>
          <a:p>
            <a:pPr marL="36576" indent="0">
              <a:buNone/>
            </a:pPr>
            <a:endParaRPr lang="pt-BR" dirty="0" smtClean="0"/>
          </a:p>
          <a:p>
            <a:r>
              <a:rPr lang="pt-BR" dirty="0" smtClean="0"/>
              <a:t>Desenvolver um sistema plataforma móvel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632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objetivos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4525963"/>
          </a:xfrm>
        </p:spPr>
        <p:txBody>
          <a:bodyPr/>
          <a:lstStyle/>
          <a:p>
            <a:endParaRPr lang="pt-BR" dirty="0" smtClean="0"/>
          </a:p>
          <a:p>
            <a:r>
              <a:rPr lang="pt-BR" dirty="0"/>
              <a:t>Levantar requisitos junto ao </a:t>
            </a:r>
            <a:r>
              <a:rPr lang="pt-BR" dirty="0" smtClean="0"/>
              <a:t>usuário</a:t>
            </a:r>
          </a:p>
          <a:p>
            <a:endParaRPr lang="pt-BR" dirty="0" smtClean="0"/>
          </a:p>
          <a:p>
            <a:r>
              <a:rPr lang="pt-BR" dirty="0"/>
              <a:t>Aperfeiçoar conhecimentos nas linguagens Java e </a:t>
            </a:r>
            <a:r>
              <a:rPr lang="pt-BR" dirty="0" smtClean="0"/>
              <a:t>Flex.</a:t>
            </a:r>
          </a:p>
          <a:p>
            <a:endParaRPr lang="pt-BR" dirty="0" smtClean="0"/>
          </a:p>
          <a:p>
            <a:r>
              <a:rPr lang="pt-BR" dirty="0"/>
              <a:t>Implantar sistema na empresa</a:t>
            </a:r>
          </a:p>
        </p:txBody>
      </p:sp>
    </p:spTree>
    <p:extLst>
      <p:ext uri="{BB962C8B-B14F-4D97-AF65-F5344CB8AC3E}">
        <p14:creationId xmlns:p14="http://schemas.microsoft.com/office/powerpoint/2010/main" val="4096846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cap="all" dirty="0" smtClean="0">
                <a:ln w="5000" cmpd="sng">
                  <a:solidFill>
                    <a:srgbClr val="6EA0B0">
                      <a:tint val="80000"/>
                      <a:shade val="99000"/>
                      <a:satMod val="500000"/>
                    </a:srgbClr>
                  </a:solidFill>
                  <a:prstDash val="solid"/>
                </a:ln>
                <a:gradFill>
                  <a:gsLst>
                    <a:gs pos="0">
                      <a:srgbClr val="6EA0B0">
                        <a:tint val="63000"/>
                        <a:satMod val="255000"/>
                      </a:srgbClr>
                    </a:gs>
                    <a:gs pos="9000">
                      <a:srgbClr val="6EA0B0">
                        <a:tint val="63000"/>
                        <a:satMod val="255000"/>
                      </a:srgbClr>
                    </a:gs>
                    <a:gs pos="53000">
                      <a:srgbClr val="6EA0B0">
                        <a:shade val="60000"/>
                        <a:satMod val="100000"/>
                      </a:srgbClr>
                    </a:gs>
                    <a:gs pos="90000">
                      <a:srgbClr val="6EA0B0">
                        <a:tint val="63000"/>
                        <a:satMod val="255000"/>
                      </a:srgbClr>
                    </a:gs>
                    <a:gs pos="100000">
                      <a:srgbClr val="6EA0B0">
                        <a:tint val="63000"/>
                        <a:satMod val="255000"/>
                      </a:srgbClr>
                    </a:gs>
                  </a:gsLst>
                  <a:lin ang="5400000"/>
                </a:gradFill>
              </a:rPr>
              <a:t>AMBIENTE EMPRESA PRÉ-SISTEMA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/>
          <a:lstStyle/>
          <a:p>
            <a:r>
              <a:rPr lang="pt-BR" dirty="0" smtClean="0"/>
              <a:t>Estoque com informações inconsistentes</a:t>
            </a:r>
          </a:p>
          <a:p>
            <a:endParaRPr lang="pt-BR" dirty="0"/>
          </a:p>
          <a:p>
            <a:r>
              <a:rPr lang="pt-BR" dirty="0" smtClean="0"/>
              <a:t>Não possui qualquer indicador</a:t>
            </a:r>
          </a:p>
          <a:p>
            <a:endParaRPr lang="pt-BR" dirty="0"/>
          </a:p>
          <a:p>
            <a:r>
              <a:rPr lang="pt-BR" dirty="0" smtClean="0"/>
              <a:t>Utilização frequente de caderno para anotações</a:t>
            </a:r>
          </a:p>
          <a:p>
            <a:endParaRPr lang="pt-BR" dirty="0"/>
          </a:p>
          <a:p>
            <a:r>
              <a:rPr lang="pt-BR" dirty="0" smtClean="0"/>
              <a:t>Empresa sem planejamento estratégico</a:t>
            </a:r>
          </a:p>
        </p:txBody>
      </p:sp>
    </p:spTree>
    <p:extLst>
      <p:ext uri="{BB962C8B-B14F-4D97-AF65-F5344CB8AC3E}">
        <p14:creationId xmlns:p14="http://schemas.microsoft.com/office/powerpoint/2010/main" val="1788540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AV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écnica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écnic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BRAVA</Template>
  <TotalTime>339</TotalTime>
  <Words>472</Words>
  <Application>Microsoft Office PowerPoint</Application>
  <PresentationFormat>Apresentação na tela (4:3)</PresentationFormat>
  <Paragraphs>114</Paragraphs>
  <Slides>17</Slides>
  <Notes>10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Times New Roman</vt:lpstr>
      <vt:lpstr>Franklin Gothic Book</vt:lpstr>
      <vt:lpstr>Calibri</vt:lpstr>
      <vt:lpstr>Wingdings 2</vt:lpstr>
      <vt:lpstr>BRAVA</vt:lpstr>
      <vt:lpstr>Técnica</vt:lpstr>
      <vt:lpstr>DESENVOLVIMENTO DE SOFTWARE PARA GERENCIAR A EMPRESA HS TÊXTIL</vt:lpstr>
      <vt:lpstr>AGENDA</vt:lpstr>
      <vt:lpstr>AGENDA</vt:lpstr>
      <vt:lpstr>Sobre o local de estágio</vt:lpstr>
      <vt:lpstr>Tema</vt:lpstr>
      <vt:lpstr>Problemas</vt:lpstr>
      <vt:lpstr>objetivos</vt:lpstr>
      <vt:lpstr>objetivos</vt:lpstr>
      <vt:lpstr>AMBIENTE EMPRESA PRÉ-SISTEMA</vt:lpstr>
      <vt:lpstr>PRINCIPAIS CASOS DE USO</vt:lpstr>
      <vt:lpstr>Demonstração FUNCIONALIDADES DO SISTEMA </vt:lpstr>
      <vt:lpstr>Apresentação do PowerPoint</vt:lpstr>
      <vt:lpstr>Ganhos com o novo sistema</vt:lpstr>
      <vt:lpstr>Ganhos com o novo sistema</vt:lpstr>
      <vt:lpstr>Conclusão</vt:lpstr>
      <vt:lpstr>Referências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conclusão de curso</dc:title>
  <dc:creator>Asus</dc:creator>
  <cp:lastModifiedBy>Asus</cp:lastModifiedBy>
  <cp:revision>42</cp:revision>
  <dcterms:created xsi:type="dcterms:W3CDTF">2011-10-09T23:39:32Z</dcterms:created>
  <dcterms:modified xsi:type="dcterms:W3CDTF">2011-12-08T22:59:40Z</dcterms:modified>
</cp:coreProperties>
</file>